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38"/>
  </p:notesMasterIdLst>
  <p:sldIdLst>
    <p:sldId id="337" r:id="rId5"/>
    <p:sldId id="336" r:id="rId6"/>
    <p:sldId id="261" r:id="rId7"/>
    <p:sldId id="274" r:id="rId8"/>
    <p:sldId id="331" r:id="rId9"/>
    <p:sldId id="324" r:id="rId10"/>
    <p:sldId id="315" r:id="rId11"/>
    <p:sldId id="270" r:id="rId12"/>
    <p:sldId id="271" r:id="rId13"/>
    <p:sldId id="325" r:id="rId14"/>
    <p:sldId id="300" r:id="rId15"/>
    <p:sldId id="286" r:id="rId16"/>
    <p:sldId id="327" r:id="rId17"/>
    <p:sldId id="332" r:id="rId18"/>
    <p:sldId id="328" r:id="rId19"/>
    <p:sldId id="335" r:id="rId20"/>
    <p:sldId id="329" r:id="rId21"/>
    <p:sldId id="330" r:id="rId22"/>
    <p:sldId id="259" r:id="rId23"/>
    <p:sldId id="333" r:id="rId24"/>
    <p:sldId id="323" r:id="rId25"/>
    <p:sldId id="319" r:id="rId26"/>
    <p:sldId id="339" r:id="rId27"/>
    <p:sldId id="317" r:id="rId28"/>
    <p:sldId id="318" r:id="rId29"/>
    <p:sldId id="313" r:id="rId30"/>
    <p:sldId id="307" r:id="rId31"/>
    <p:sldId id="310" r:id="rId32"/>
    <p:sldId id="314" r:id="rId33"/>
    <p:sldId id="326" r:id="rId34"/>
    <p:sldId id="308" r:id="rId35"/>
    <p:sldId id="296" r:id="rId36"/>
    <p:sldId id="309" r:id="rId3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nas1.epb.sepb.us\finance\EPBfiles\Personnel\Retirement%20Choices\VOYA%20participation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1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Replacing Income During Retirement</a:t>
            </a:r>
          </a:p>
        </c:rich>
      </c:tx>
      <c:layout>
        <c:manualLayout>
          <c:xMode val="edge"/>
          <c:yMode val="edge"/>
          <c:x val="0.18780435464434869"/>
          <c:y val="0.11891983712316334"/>
        </c:manualLayout>
      </c:layout>
      <c:overlay val="0"/>
      <c:spPr>
        <a:noFill/>
        <a:ln w="2528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858519014910447"/>
          <c:y val="0.16968393398113651"/>
          <c:w val="0.55849121888267528"/>
          <c:h val="0.7236000427944172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TOTAL SUPPORT</c:v>
                </c:pt>
              </c:strCache>
            </c:strRef>
          </c:tx>
          <c:spPr>
            <a:solidFill>
              <a:schemeClr val="accent1"/>
            </a:solidFill>
            <a:ln w="1263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F07-4A6A-8F9E-5C3BE2A2380D}"/>
              </c:ext>
            </c:extLst>
          </c:dPt>
          <c:dPt>
            <c:idx val="1"/>
            <c:bubble3D val="0"/>
            <c:explosion val="17"/>
            <c:spPr>
              <a:solidFill>
                <a:srgbClr val="92D050"/>
              </a:solidFill>
              <a:ln w="1263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8F07-4A6A-8F9E-5C3BE2A2380D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1263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8F07-4A6A-8F9E-5C3BE2A2380D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63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8F07-4A6A-8F9E-5C3BE2A2380D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263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8F07-4A6A-8F9E-5C3BE2A2380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6C425CA-E217-404F-95B8-0FAC8020303F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50%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F07-4A6A-8F9E-5C3BE2A2380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D2D76F0-EE76-4CE7-97AD-6B86D22FD9FE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20%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F07-4A6A-8F9E-5C3BE2A2380D}"/>
                </c:ext>
              </c:extLst>
            </c:dLbl>
            <c:numFmt formatCode="0%" sourceLinked="0"/>
            <c:spPr>
              <a:noFill/>
              <a:ln w="25280">
                <a:noFill/>
              </a:ln>
            </c:spPr>
            <c:txPr>
              <a:bodyPr/>
              <a:lstStyle/>
              <a:p>
                <a:pPr>
                  <a:defRPr sz="22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 Pension</c:v>
                </c:pt>
                <c:pt idx="1">
                  <c:v>Social Security</c:v>
                </c:pt>
                <c:pt idx="2">
                  <c:v>Savings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50</c:v>
                </c:pt>
                <c:pt idx="1">
                  <c:v>30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F07-4A6A-8F9E-5C3BE2A2380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3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3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8F07-4A6A-8F9E-5C3BE2A2380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C-8F07-4A6A-8F9E-5C3BE2A2380D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63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8F07-4A6A-8F9E-5C3BE2A2380D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63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8F07-4A6A-8F9E-5C3BE2A2380D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1-8F07-4A6A-8F9E-5C3BE2A2380D}"/>
              </c:ext>
            </c:extLst>
          </c:dPt>
          <c:dLbls>
            <c:numFmt formatCode="0%" sourceLinked="0"/>
            <c:spPr>
              <a:noFill/>
              <a:ln w="25280">
                <a:noFill/>
              </a:ln>
            </c:spPr>
            <c:txPr>
              <a:bodyPr/>
              <a:lstStyle/>
              <a:p>
                <a:pPr>
                  <a:defRPr sz="22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 Pension</c:v>
                </c:pt>
                <c:pt idx="1">
                  <c:v>Social Security</c:v>
                </c:pt>
                <c:pt idx="2">
                  <c:v>Savings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2-8F07-4A6A-8F9E-5C3BE2A2380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639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3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8F07-4A6A-8F9E-5C3BE2A238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63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8F07-4A6A-8F9E-5C3BE2A2380D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7-8F07-4A6A-8F9E-5C3BE2A2380D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63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8F07-4A6A-8F9E-5C3BE2A2380D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A-8F07-4A6A-8F9E-5C3BE2A2380D}"/>
              </c:ext>
            </c:extLst>
          </c:dPt>
          <c:dLbls>
            <c:numFmt formatCode="0%" sourceLinked="0"/>
            <c:spPr>
              <a:noFill/>
              <a:ln w="25280">
                <a:noFill/>
              </a:ln>
            </c:spPr>
            <c:txPr>
              <a:bodyPr/>
              <a:lstStyle/>
              <a:p>
                <a:pPr>
                  <a:defRPr sz="229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 Pension</c:v>
                </c:pt>
                <c:pt idx="1">
                  <c:v>Social Security</c:v>
                </c:pt>
                <c:pt idx="2">
                  <c:v>Savings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B-8F07-4A6A-8F9E-5C3BE2A23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0"/>
      </c:pieChart>
      <c:spPr>
        <a:noFill/>
        <a:ln w="25396">
          <a:noFill/>
        </a:ln>
      </c:spPr>
    </c:plotArea>
    <c:plotVisOnly val="1"/>
    <c:dispBlanksAs val="zero"/>
    <c:showDLblsOverMax val="1"/>
  </c:chart>
  <c:spPr>
    <a:noFill/>
    <a:ln>
      <a:noFill/>
    </a:ln>
  </c:spPr>
  <c:txPr>
    <a:bodyPr/>
    <a:lstStyle/>
    <a:p>
      <a:pPr>
        <a:defRPr sz="22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SEPB Participation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Members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2013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Sheet1!$B$4:$B$8</c:f>
              <c:numCache>
                <c:formatCode>General</c:formatCode>
                <c:ptCount val="5"/>
                <c:pt idx="0">
                  <c:v>6</c:v>
                </c:pt>
                <c:pt idx="1">
                  <c:v>17</c:v>
                </c:pt>
                <c:pt idx="2">
                  <c:v>23</c:v>
                </c:pt>
                <c:pt idx="3">
                  <c:v>23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12-42B8-8DF6-CCD19A65F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7017119"/>
        <c:axId val="1757018799"/>
      </c:barChart>
      <c:catAx>
        <c:axId val="17570171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Calendar Year End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7018799"/>
        <c:crosses val="autoZero"/>
        <c:auto val="1"/>
        <c:lblAlgn val="ctr"/>
        <c:lblOffset val="100"/>
        <c:noMultiLvlLbl val="0"/>
      </c:catAx>
      <c:valAx>
        <c:axId val="1757018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Employees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7017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BF876-696B-4CC7-92EA-60D9C519D1A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B1ACD-5B5A-4010-AE19-2DBB516C6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8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7D877-1804-4F13-A446-0B60D58D1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19FB22-770E-4725-9C91-2B255280E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B72B9-9FED-48E0-9E23-71672B86C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DB2D-B775-4FB4-8424-DCA65F8110B2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F214D-95ED-435D-92EB-BBD6FEC98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3FC3B-4F8A-493E-85A4-5D4E4882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A0A1-2E85-4AB2-958B-484FBD2A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8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5A7D5-620D-4C56-8618-3D469ED7F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48AA9-ED3A-4DB3-B8D9-ABECA2A9F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4AB18-1331-4F9D-99B7-BDA71AAF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96848-47D9-481C-901E-3D1B02843EDF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C7242-8FB6-485F-A5A7-5556324E0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76D79-C5B7-4428-A585-DF3AFDFE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A0A1-2E85-4AB2-958B-484FBD2A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3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5352B1-9191-433B-9ED3-3AED74E76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8F159-177F-4BC6-9E08-E1F9512B6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57030-DCD0-415B-8C2A-50AE0B6C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98D7-DF23-452D-B4B9-13DFAF0FC0C0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FBD85-5A69-43A0-A086-8F5B8A5C3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ED58C-5103-40CB-9B7A-6D87B176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A0A1-2E85-4AB2-958B-484FBD2A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93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99DC-EB87-40DB-8DBB-D373366FC6C0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D5A2-56EA-4499-BC3F-B837E48D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71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D2B9-BC0C-4A03-974D-7DC422E5EFF7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D5A2-56EA-4499-BC3F-B837E48D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51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6435-41F1-4B16-BC5D-196B5A19C9ED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D5A2-56EA-4499-BC3F-B837E48D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45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DCE2-D8D8-4362-A246-7E25D2E8B1A3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D5A2-56EA-4499-BC3F-B837E48D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09361-CD59-4F6E-8067-8833559F1F89}" type="datetime1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D5A2-56EA-4499-BC3F-B837E48D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86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06DE3-7EF2-483E-88F4-95D9EA29356E}" type="datetime1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D5A2-56EA-4499-BC3F-B837E48D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27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C5F2-9CA3-4CCA-ADBE-4E02E1A847EF}" type="datetime1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D5A2-56EA-4499-BC3F-B837E48D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11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F88B-C51B-4A79-97B7-4838936586FE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D5A2-56EA-4499-BC3F-B837E48D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D5FF4-549E-4CC3-A560-C6815C0AC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ADEF-3D13-47FF-A41F-6F1D223CA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F8A0E-6810-41E3-9B5C-0AE08F22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7680-A651-4361-88EF-9822FCB9EFC0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285B4-6703-44F6-8982-F3FAD02E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9FE85-5146-404A-A712-60AB4588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A0A1-2E85-4AB2-958B-484FBD2A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13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0654-A84C-43F4-9459-C43AA411E9E8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D5A2-56EA-4499-BC3F-B837E48D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62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7920-8009-4629-99CB-83173796AC9C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D5A2-56EA-4499-BC3F-B837E48D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0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5799-4E36-4347-A6ED-5501F8C63DD2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D5A2-56EA-4499-BC3F-B837E48D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91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A496-FD78-498D-9251-CADB8E9032CE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381A-B53D-4537-B38F-5C9E5C800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76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C7CC-8E45-43D5-93B9-A730347A1695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381A-B53D-4537-B38F-5C9E5C800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68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CB46-BDE3-497F-80D2-274103D366AD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381A-B53D-4537-B38F-5C9E5C800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01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7408-C31C-41D5-AD28-8B2D551F7153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381A-B53D-4537-B38F-5C9E5C800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1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2F50E-18C4-41DC-9BF6-AB025348E69D}" type="datetime1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381A-B53D-4537-B38F-5C9E5C800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55E6-ABB0-49D9-8BC9-8A7F6F46739E}" type="datetime1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381A-B53D-4537-B38F-5C9E5C800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35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3B2A-9E04-4C9E-9E43-7D7B477FED54}" type="datetime1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381A-B53D-4537-B38F-5C9E5C800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8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4DBF3-FAAB-4D05-9F70-4C2900E05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E33AB-C256-46C9-ABC4-C0B878913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1B27B-0A64-47A5-8CDE-57ACC02B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5853-A1FC-419F-AE4A-2B18151F1D94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2AA83-84BC-4B0E-893C-3E748968A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2D5F3-E281-46A3-A9C2-F4928E583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A0A1-2E85-4AB2-958B-484FBD2A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640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7793E-E7AF-44D5-8C03-21BC68B7E522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381A-B53D-4537-B38F-5C9E5C800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5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8CD4-9C42-46A2-BD1C-B8A5FB2C4D63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381A-B53D-4537-B38F-5C9E5C800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935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C57-06F5-4A05-9AD9-4C83A1EE46B3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381A-B53D-4537-B38F-5C9E5C800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46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EDA5-554E-4BEA-B136-DFD07236C7BA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381A-B53D-4537-B38F-5C9E5C800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2D9C5-A7D9-445C-911B-074EAD8E8A55}" type="datetime1">
              <a:rPr lang="en-US" smtClean="0"/>
              <a:t>5/13/2019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ACCOUNTING CONFERENCE  - MAY 17,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618D9-3D1A-4FA4-8852-3E6490CA5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837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D01C6D-B434-4972-A9B0-6F038F246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98B68-CE20-4E09-8D8B-34A00A448D39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F93E66-3BAE-439D-A408-F8C48B72EB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ACCOUNTING CONFERENCE  - MAY 17, 2019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7D1665-C887-435C-B74A-EB45D28D05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86727-405D-4237-9FA4-07361BB910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710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1D2875-DC7F-45A2-B99B-6CF41D8D00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B49F6-E5EE-4E3D-BEE9-EEFC6E2B1D1E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F6C0C5-F915-48A2-957F-81A22C3DB4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ACCOUNTING CONFERENCE  - MAY 17, 2019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C3DFE5-A380-4E07-B55A-87E5D24D3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57B5A-12F3-4C73-982D-CAC23BB4AA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654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6C7453-623A-4157-B7CE-9320B9C66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DE691-9331-4165-A486-8FC0110F46A7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BEB40D-9BF4-4F14-8C68-F2F34E161E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ACCOUNTING CONFERENCE  - MAY 17, 2019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3C6D7A-115B-4C6E-9278-64EFB2C90E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2A4D1-A7F3-4923-A280-3423F0E4B3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64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F8771C-5756-4F3C-A1CC-2EEDA2D995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46140-15CD-4713-B675-B27D01FCEEE7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124F42-C129-4948-8B42-408CED6D8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ACCOUNTING CONFERENCE  - MAY 17,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FB0BC9-032F-4C7A-A2AA-C80912157C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E1C3A-2887-43E1-9B47-8C535F06CB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484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E0C9CB-B62F-49B4-BAB2-D345F88767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45515-54AA-4DA6-A194-229F67C95589}" type="datetime1">
              <a:rPr lang="en-US" smtClean="0"/>
              <a:t>5/13/2019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05D07D4-9798-448B-A56E-BA8BEE68EC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ACCOUNTING CONFERENCE  - MAY 17, 2019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D15EA8-494F-4391-A1A7-A0EF266528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6CF07-1767-4C5F-AFE8-829B650E51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75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222E-3CA1-46C3-88A5-BE08DFEC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CB97B-B318-4C0F-AE85-1EBDB8E09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CD193-49E3-463B-A308-488645838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65F60-7D50-4082-9C3B-3E74B8B7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0271D-2C55-4FA1-98D0-17A1E9E846D4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7C0DD-6B14-4E8B-9AAD-E573C6CC5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F759C-BA0F-4DE3-B1A0-8571CC15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A0A1-2E85-4AB2-958B-484FBD2A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476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F00262-6D21-45D9-974B-C5771F9B47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1B6D0-952A-4716-B92E-71CA996B3811}" type="datetime1">
              <a:rPr lang="en-US" smtClean="0"/>
              <a:t>5/13/2019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9EDDBB-7EF8-4CBE-AA96-3AF2A6CF8E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ACCOUNTING CONFERENCE  - MAY 17, 2019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7D38C7-1102-4078-9EFE-2C66E8F54E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9E53A-26B4-42B2-9C33-D976A567ED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175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52E07D-D985-4129-96BE-19315EA3EA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690D7-FFD2-43C3-A0F9-402CEF79CC84}" type="datetime1">
              <a:rPr lang="en-US" smtClean="0"/>
              <a:t>5/13/2019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0D7B71-BEC9-4640-B007-2015775F9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ACCOUNTING CONFERENCE  - MAY 17, 2019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F67A98-2C66-4FE3-8BA8-10DE24BF3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C6DE4-CAE0-45DC-B20E-47BF1D7B9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0757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77AA7-BFD1-4059-AD88-E55CBD1509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2FAD5-EC84-4634-8945-C782D8F1BFFA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C954D7-B9EB-4450-80B7-A1056336DA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ACCOUNTING CONFERENCE  - MAY 17,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DA9DFD-3247-437F-9987-E334DC852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9F0A9-D6C6-4234-BA16-92CC8CC25D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3227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D44E67-973E-4B3D-929E-1E40F4ED22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0FEA2-96F9-412A-80D2-7B3E82BA7B91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8A7922-DADA-4D5F-A51C-AEFAB5F375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ACCOUNTING CONFERENCE  - MAY 17,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5001B0-33C1-4A6D-A553-3DE4E19C8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EF23A-F2F7-41C1-A463-F66EA82957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5788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57C888-7ECC-49E4-928D-3014BE95C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D0EFB-C7B5-461E-B537-6287906BD642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91E46F-B6AA-42B3-AAA8-003A13A0D0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ACCOUNTING CONFERENCE  - MAY 17, 2019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329865-7745-455D-9CDD-EE9DEB6C9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0FB32-D0F1-4071-86F2-20E01B5B3A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293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67D667-B997-4F29-89B8-8B45837B97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7E4D6-9856-47C1-A191-264DDAAF167B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180C2-8921-4B71-A7CE-B208293646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ACCOUNTING CONFERENCE  - MAY 17, 2019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57324D-F620-4FC3-8FBD-49A9B5D97C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E0A1-7621-4028-8198-B9C641A12A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008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36F95BB-9C3D-494F-972B-D0547A2080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E8728-6C77-42A4-A704-C72B00D68B34}" type="datetime1">
              <a:rPr lang="en-US" smtClean="0"/>
              <a:t>5/13/2019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F624292-FF56-48D2-9D37-520A2FDABB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JOINT ACCOUNTING CONFERENCE  - MAY 17, 2019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22DACE-A371-4A44-BB7F-97694C594A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59974-53DE-4B15-AC7B-08D5F1302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36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FD1BD-28A9-411A-A7C4-BFBEBA85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4655C-999C-4725-A47F-949A3AB2B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A4BEB-AC94-4098-8F05-A83C8BBA0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F43F3A-2DEA-4EA6-8C68-F3530BB93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57214-FBF3-4CA4-BC82-7FAC6EEFA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441280-9CB3-4CCB-9AE5-8EB88A3B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A6D4F-33DE-41C8-AB90-3A0FDEB9CBD8}" type="datetime1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EA05B1-8171-4989-8CCA-4CA240559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E8E5F9-885B-4BE0-AC8D-0EEE45272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A0A1-2E85-4AB2-958B-484FBD2A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E3385-1F4A-4E83-87FA-5FD310B3A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9FE8C4-9AAF-4AAE-9F4E-55CBC225D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3BEF-6D35-44EF-9C68-1F8E6300609E}" type="datetime1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FC8B5-2FC5-44C6-8FFA-8F3592034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ABAF1-DDE5-4223-AF00-C4847A37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A0A1-2E85-4AB2-958B-484FBD2A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5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95B32-4EE2-4262-8B77-C7BAC4B7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F818C-C99C-4424-BCAA-9F3299980C40}" type="datetime1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EF5FAD-02FF-41A7-A0B2-7A6296D93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AD6D6-B521-4F5D-8069-8C72ED90B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A0A1-2E85-4AB2-958B-484FBD2A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73115-A20E-411E-8974-D37CC9D6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72C46-F8A5-468F-8EB5-06AD52281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EA838-95B8-4E03-8926-E71CE9DEC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7CE3C-4FFF-498A-9C7F-DBEFBA87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FAFD-B2DE-4A42-A263-1387CA43000E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CBF79-9604-482C-B708-10085F339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CE397-54B4-4317-9071-14C96501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A0A1-2E85-4AB2-958B-484FBD2A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6BC1D-0943-429F-8110-442B3C8D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94A1D-604F-4053-B9D2-747EF2F82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4D05A-8F6F-4DC1-B9DE-76E9586F3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3E19B-C23C-47D6-A2D2-E4A953161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2888-1B7B-41A4-8064-34CBC0148821}" type="datetime1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53A66-29A2-45A2-A6C0-0AE64F581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ACCOUNTING CONFERENCE  - MAY 17,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6C710-40BB-443D-9565-72042CBE4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A0A1-2E85-4AB2-958B-484FBD2A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7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2511A-7AD0-4644-8F1B-44CE6AB6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E8538-55DA-4694-B0B7-F3BE8FE1F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D09AC-CE81-48B7-AADE-EB34D433D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8394F-1F19-4727-9361-0B469F151987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7060C-EE44-4FAF-B4F5-F627A6DF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JOINT ACCOUNTING CONFERENCE  - MAY 17,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737D1-2546-4B00-970A-D3ADE1566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A0A1-2E85-4AB2-958B-484FBD2A4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0ECE2-BAA5-426B-B9FE-189AF30347AE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JOINT ACCOUNTING CONFERENCE  - MAY 17,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7D5A2-56EA-4499-BC3F-B837E48D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4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17DA5-7186-4946-9ECA-E7F50DB341AA}" type="datetime1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JOINT ACCOUNTING CONFERENCE  - MAY 17,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B381A-B53D-4537-B38F-5C9E5C800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3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48664D2-BD0B-4C33-B14D-FB4325893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AEA5684-754F-4E9C-9360-0F2BBF7DB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56E0FB-5C0D-41F8-AE87-1EA609043F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ECB8311-A985-4D17-AC53-07A43B81A9C3}" type="datetime1">
              <a:rPr lang="en-US" smtClean="0"/>
              <a:t>5/13/2019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AD009BD-F325-4C54-91B5-3FA6D34122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JOINT ACCOUNTING CONFERENCE  - MAY 17, 2019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661AC44-3680-4A38-A267-433967464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4F9F1A-7120-4A03-8B7C-C15D9AACD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47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retirement-plans/plan-sponsor/a-plan-sponsors-responsibilities" TargetMode="External"/><Relationship Id="rId2" Type="http://schemas.openxmlformats.org/officeDocument/2006/relationships/hyperlink" Target="https://www.irs.gov/retirement-plans/have-you-had-your-retirement-plan-check-up-this-year" TargetMode="Externa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lan.com/wp-content/uploads/2018/01/Callan-2018-DC-Survey.pd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s.gov/retirement-plans/plan-participant-employee/retirement-topics-automatic-enrollment" TargetMode="Externa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153907-8FFD-4894-BB16-7396D5197C40}"/>
              </a:ext>
            </a:extLst>
          </p:cNvPr>
          <p:cNvSpPr txBox="1"/>
          <p:nvPr/>
        </p:nvSpPr>
        <p:spPr>
          <a:xfrm>
            <a:off x="343948" y="2428856"/>
            <a:ext cx="11669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Defined Contribution Plans -  Creating, Complying and Campaigning the Plans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7085D9-69DA-4C22-9076-59AC15BC3965}"/>
              </a:ext>
            </a:extLst>
          </p:cNvPr>
          <p:cNvSpPr txBox="1"/>
          <p:nvPr/>
        </p:nvSpPr>
        <p:spPr>
          <a:xfrm>
            <a:off x="302004" y="251670"/>
            <a:ext cx="117529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2019 Joint Accounting Conference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91990-AB6A-4A12-87EF-371CA42A0264}"/>
              </a:ext>
            </a:extLst>
          </p:cNvPr>
          <p:cNvSpPr txBox="1"/>
          <p:nvPr/>
        </p:nvSpPr>
        <p:spPr>
          <a:xfrm>
            <a:off x="4345497" y="4759931"/>
            <a:ext cx="3347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May 17, 2019</a:t>
            </a:r>
          </a:p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By:  John Powell</a:t>
            </a:r>
          </a:p>
        </p:txBody>
      </p:sp>
    </p:spTree>
    <p:extLst>
      <p:ext uri="{BB962C8B-B14F-4D97-AF65-F5344CB8AC3E}">
        <p14:creationId xmlns:p14="http://schemas.microsoft.com/office/powerpoint/2010/main" val="1518492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59AC-A18C-40E2-A3BF-9756360E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Just the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6B99A-F60E-48D2-8B76-259360B9B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en-US" sz="3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False Confidence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 having a pension plan and social security and thinking you have plenty of money for retirement.     </a:t>
            </a:r>
          </a:p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you choose a death benefit / spousal benefit for your pension, you need more money.</a:t>
            </a:r>
          </a:p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If you elect Social Security  at 62, you need more money.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097_001.pdf - Adobe Acrobat Reader DC">
            <a:extLst>
              <a:ext uri="{FF2B5EF4-FFF2-40B4-BE49-F238E27FC236}">
                <a16:creationId xmlns:a16="http://schemas.microsoft.com/office/drawing/2014/main" id="{B9170033-47A6-4864-9B18-D4BE43D2A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61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57A6D-E13C-4400-98DB-DEC2E9C10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5349"/>
            <a:ext cx="10972800" cy="1143000"/>
          </a:xfrm>
        </p:spPr>
        <p:txBody>
          <a:bodyPr/>
          <a:lstStyle/>
          <a:p>
            <a:r>
              <a:rPr lang="en-US" u="sng" dirty="0"/>
              <a:t>The effects of Inflation during Retirement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13B9E-68DE-47AE-8A3D-73B13B3D7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8044"/>
            <a:ext cx="11227266" cy="55283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Social Security COLA adjustment for the past 10 years (2010) have been  ----  0.00 , 0.00 , 3.60 , 1.70 , 1.50 , 1.70 , 0.00 , 0.30, 2.00, 2.80 (2019)   </a:t>
            </a:r>
            <a:r>
              <a:rPr lang="en-US" b="1" i="1" dirty="0">
                <a:highlight>
                  <a:srgbClr val="00FFFF"/>
                </a:highlight>
              </a:rPr>
              <a:t>an average of 1.36%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dirty="0"/>
              <a:t>*  Alabama Pension (RSA) does not have a COLA allowance</a:t>
            </a:r>
          </a:p>
          <a:p>
            <a:pPr marL="0" indent="0">
              <a:buNone/>
            </a:pPr>
            <a:r>
              <a:rPr lang="en-US" sz="2800" dirty="0"/>
              <a:t>*  Mississippi and Tennessee have a minimum of 3% COLA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A 24 year retirement plan will be </a:t>
            </a:r>
            <a:r>
              <a:rPr lang="en-US" b="1" u="sng" dirty="0"/>
              <a:t>diluted</a:t>
            </a:r>
            <a:r>
              <a:rPr lang="en-US" dirty="0"/>
              <a:t> by inflation.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You need a 401(k) plan or IRA to combat Inflation.</a:t>
            </a:r>
          </a:p>
        </p:txBody>
      </p:sp>
    </p:spTree>
    <p:extLst>
      <p:ext uri="{BB962C8B-B14F-4D97-AF65-F5344CB8AC3E}">
        <p14:creationId xmlns:p14="http://schemas.microsoft.com/office/powerpoint/2010/main" val="2212758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59AC-A18C-40E2-A3BF-9756360E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Accounting Treatment of 401(k)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6B99A-F60E-48D2-8B76-259360B9B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Pensions (DB Plans) are recorded on your balance sheet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1.	The unfunded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pension liability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2.	Deferred inflows / outflows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eriod" startAt="2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401(k) Plans (DC Plans) are NOT recorded on your balance sheet.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balance belongs to the employees.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eriod" startAt="2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C3DE29A1-B917-8E44-818E-E81588A176A4}"/>
              </a:ext>
            </a:extLst>
          </p:cNvPr>
          <p:cNvSpPr/>
          <p:nvPr/>
        </p:nvSpPr>
        <p:spPr>
          <a:xfrm rot="3105182">
            <a:off x="7113494" y="3697940"/>
            <a:ext cx="484632" cy="10321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57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6FF052-F1C7-1F44-B3BB-A17B687DB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980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8577FD-42F4-5B47-9080-AD9E5972D386}"/>
              </a:ext>
            </a:extLst>
          </p:cNvPr>
          <p:cNvSpPr txBox="1"/>
          <p:nvPr/>
        </p:nvSpPr>
        <p:spPr>
          <a:xfrm>
            <a:off x="6096000" y="1089212"/>
            <a:ext cx="564328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/>
              <a:t>What is name of the place on the board that describes the effects of taking money out of the 401k plan?</a:t>
            </a:r>
          </a:p>
        </p:txBody>
      </p:sp>
    </p:spTree>
    <p:extLst>
      <p:ext uri="{BB962C8B-B14F-4D97-AF65-F5344CB8AC3E}">
        <p14:creationId xmlns:p14="http://schemas.microsoft.com/office/powerpoint/2010/main" val="2924671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59AC-A18C-40E2-A3BF-9756360E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COMPLIANCE of 401(k)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6B99A-F60E-48D2-8B76-259360B9B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mployee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		R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etirement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		I  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ncome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		S 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ecurity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		A 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The act of 1974 i</a:t>
            </a:r>
            <a:r>
              <a:rPr lang="en-US" dirty="0"/>
              <a:t>s a federal law that sets </a:t>
            </a:r>
            <a:r>
              <a:rPr lang="en-US" b="1" i="1" u="sng" dirty="0"/>
              <a:t>minimum</a:t>
            </a:r>
            <a:r>
              <a:rPr lang="en-US" dirty="0"/>
              <a:t> standards for most voluntarily established retirement plans in private industry to provide protection for individuals in these plans.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88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59AC-A18C-40E2-A3BF-9756360E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COMPLIANCE of 401(k)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6B99A-F60E-48D2-8B76-259360B9B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94" y="1419692"/>
            <a:ext cx="11604812" cy="5163670"/>
          </a:xfrm>
        </p:spPr>
        <p:txBody>
          <a:bodyPr>
            <a:normAutofit/>
          </a:bodyPr>
          <a:lstStyle/>
          <a:p>
            <a:r>
              <a:rPr lang="en-US" b="1" dirty="0"/>
              <a:t>Remember that you, </a:t>
            </a:r>
            <a:r>
              <a:rPr lang="en-US" b="1" u="sng" dirty="0"/>
              <a:t>the employer</a:t>
            </a:r>
            <a:r>
              <a:rPr lang="en-US" b="1" dirty="0"/>
              <a:t>, are responsible for keeping your plan in compliance.</a:t>
            </a:r>
          </a:p>
          <a:p>
            <a:r>
              <a:rPr lang="en-US" dirty="0"/>
              <a:t>Your plan document must be written to comply with all requirements in the Internal Revenue Code.</a:t>
            </a:r>
          </a:p>
          <a:p>
            <a:r>
              <a:rPr lang="en-US" dirty="0"/>
              <a:t>Your plan must be administered to follow its terms in operation.</a:t>
            </a:r>
          </a:p>
          <a:p>
            <a:r>
              <a:rPr lang="en-US" u="sng" dirty="0">
                <a:hlinkClick r:id="rId2" tooltip="Have You Had Your Retirement Plan Check Up This Year"/>
              </a:rPr>
              <a:t>Review</a:t>
            </a:r>
            <a:r>
              <a:rPr lang="en-US" dirty="0"/>
              <a:t> your plan annually to make sure it’s operating according to its terms and the law.</a:t>
            </a:r>
          </a:p>
          <a:p>
            <a:pPr marL="400050" lvl="1" indent="0">
              <a:buNone/>
            </a:pPr>
            <a:r>
              <a:rPr lang="en-US" sz="24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https://www.irs.gov/retirement-plans/plan-sponsor/a-plan-sponsors-responsibilities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310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59AC-A18C-40E2-A3BF-9756360E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COMPLIANCE of 401(k)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6B99A-F60E-48D2-8B76-259360B9B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94" y="1419692"/>
            <a:ext cx="11604812" cy="5163670"/>
          </a:xfrm>
        </p:spPr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Who is the Trustee of the Plan? Plan Sponsor?</a:t>
            </a:r>
          </a:p>
          <a:p>
            <a:pPr marL="0" indent="0">
              <a:buNone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   Plan Administrator?    </a:t>
            </a:r>
            <a:r>
              <a:rPr lang="en-US" sz="3400" b="1" u="heavy" dirty="0">
                <a:ln>
                  <a:solidFill>
                    <a:schemeClr val="accent5">
                      <a:lumMod val="90000"/>
                    </a:schemeClr>
                  </a:solidFill>
                </a:ln>
                <a:effectLst>
                  <a:outerShdw blurRad="50800" dist="50800" dir="5400000" algn="ctr" rotWithShape="0">
                    <a:schemeClr val="bg2">
                      <a:lumMod val="20000"/>
                      <a:lumOff val="8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all have obligations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  <a:p>
            <a:pPr marL="0" indent="0">
              <a:buNone/>
            </a:pP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b. Prepare the 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Plan Document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 Governing document that </a:t>
            </a:r>
          </a:p>
          <a:p>
            <a:pPr marL="0" indent="0">
              <a:buNone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  defines the terms/conditions/definitions of the Plan.</a:t>
            </a:r>
          </a:p>
          <a:p>
            <a:pPr marL="0" indent="0">
              <a:buNone/>
            </a:pP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c. Document the Plan’s INVESTMENT POLICY </a:t>
            </a:r>
          </a:p>
          <a:p>
            <a:pPr marL="0" indent="0">
              <a:buNone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   STATEMENT.  </a:t>
            </a:r>
          </a:p>
          <a:p>
            <a:pPr marL="0" indent="0">
              <a:buNone/>
            </a:pP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73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59AC-A18C-40E2-A3BF-9756360E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COMPLIANCE of 401(k)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6B99A-F60E-48D2-8B76-259360B9B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94" y="1419692"/>
            <a:ext cx="11604812" cy="516367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LcPeriod" startAt="6"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The IPS defines the Plan’s objective to allow participants options to achieve their individual investment goals for retirement by providing options with ……..</a:t>
            </a:r>
          </a:p>
          <a:p>
            <a:pPr marL="914400" lvl="1" indent="-514350">
              <a:buAutoNum type="arabicPeriod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Different risk/return characteristics</a:t>
            </a:r>
          </a:p>
          <a:p>
            <a:pPr marL="914400" lvl="1" indent="-514350">
              <a:buAutoNum type="arabicPeriod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investment objectives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&amp; styles</a:t>
            </a:r>
          </a:p>
          <a:p>
            <a:pPr marL="914400" lvl="1" indent="-514350">
              <a:buAutoNum type="arabicPeriod"/>
            </a:pPr>
            <a:r>
              <a:rPr lang="en-US" sz="3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Reasonable fees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and operating expenses  (</a:t>
            </a:r>
            <a:r>
              <a:rPr lang="en-US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Basis Points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00050" lvl="1" indent="0"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Not all PLAN’s must comply with ERISA, but Best Practice suggests to comply .  Your service provider may provide a Plan Document and Investment Policy Statement.</a:t>
            </a:r>
          </a:p>
          <a:p>
            <a:pPr marL="914400" lvl="1" indent="-514350">
              <a:buAutoNum type="arabicPeriod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14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PERSONAL </a:t>
            </a:r>
            <a:br>
              <a:rPr lang="en-US" dirty="0"/>
            </a:br>
            <a:r>
              <a:rPr lang="en-US" dirty="0"/>
              <a:t>FINANCIAL INVESTMENT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112" y="2925762"/>
            <a:ext cx="8741688" cy="299686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Criteria to determine your investment objective</a:t>
            </a:r>
          </a:p>
          <a:p>
            <a:pPr marL="514350" indent="-514350">
              <a:buAutoNum type="arabicPeriod"/>
            </a:pPr>
            <a:r>
              <a:rPr lang="en-US" dirty="0"/>
              <a:t>Time Horizon</a:t>
            </a:r>
          </a:p>
          <a:p>
            <a:pPr marL="514350" indent="-514350">
              <a:buAutoNum type="arabicPeriod"/>
            </a:pPr>
            <a:r>
              <a:rPr lang="en-US" dirty="0"/>
              <a:t>Risk Tolerance</a:t>
            </a:r>
          </a:p>
          <a:p>
            <a:pPr marL="514350" indent="-514350">
              <a:buAutoNum type="arabicPeriod"/>
            </a:pPr>
            <a:r>
              <a:rPr lang="en-US" dirty="0"/>
              <a:t>Investment Experience</a:t>
            </a:r>
          </a:p>
          <a:p>
            <a:pPr marL="514350" indent="-514350">
              <a:buAutoNum type="arabicPeriod"/>
            </a:pPr>
            <a:r>
              <a:rPr lang="en-US" dirty="0"/>
              <a:t>Financial Goals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C327C-78D8-D743-8401-934819D5FB3C}"/>
              </a:ext>
            </a:extLst>
          </p:cNvPr>
          <p:cNvSpPr txBox="1"/>
          <p:nvPr/>
        </p:nvSpPr>
        <p:spPr>
          <a:xfrm>
            <a:off x="1469112" y="6029364"/>
            <a:ext cx="94197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Calibri"/>
              </a:rPr>
              <a:t>MAKE YOUR OWN ACADEMIC, INFORMED DECISION</a:t>
            </a:r>
            <a:endParaRPr lang="en-US" sz="3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D8602F-1446-4FCD-9BF3-763ED9D586C7}"/>
              </a:ext>
            </a:extLst>
          </p:cNvPr>
          <p:cNvSpPr txBox="1"/>
          <p:nvPr/>
        </p:nvSpPr>
        <p:spPr>
          <a:xfrm>
            <a:off x="909798" y="1907442"/>
            <a:ext cx="1067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 basic objectives -----1. Conservative 2. Balanced 3. Aggressive</a:t>
            </a:r>
          </a:p>
        </p:txBody>
      </p:sp>
    </p:spTree>
    <p:extLst>
      <p:ext uri="{BB962C8B-B14F-4D97-AF65-F5344CB8AC3E}">
        <p14:creationId xmlns:p14="http://schemas.microsoft.com/office/powerpoint/2010/main" val="402117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90F600-0EE6-48EB-A1A5-C66BB59AB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757" y="1664885"/>
            <a:ext cx="5944115" cy="3712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CCACBE-E48F-418F-A26C-2C9DA1F7D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10" y="1664884"/>
            <a:ext cx="5453019" cy="37124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55533C-795D-094F-8157-8DACE5198D20}"/>
              </a:ext>
            </a:extLst>
          </p:cNvPr>
          <p:cNvSpPr txBox="1"/>
          <p:nvPr/>
        </p:nvSpPr>
        <p:spPr>
          <a:xfrm>
            <a:off x="820271" y="5526741"/>
            <a:ext cx="4182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Worthless</a:t>
            </a:r>
          </a:p>
          <a:p>
            <a:pPr marL="342900" indent="-342900">
              <a:buAutoNum type="arabicPeriod"/>
            </a:pPr>
            <a:r>
              <a:rPr lang="en-US" dirty="0"/>
              <a:t>No Value</a:t>
            </a:r>
          </a:p>
          <a:p>
            <a:pPr marL="342900" indent="-342900">
              <a:buAutoNum type="arabicPeriod"/>
            </a:pPr>
            <a:r>
              <a:rPr lang="en-US" dirty="0"/>
              <a:t>Does Not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78791B-9400-BE4E-B59A-F9F6B0A61373}"/>
              </a:ext>
            </a:extLst>
          </p:cNvPr>
          <p:cNvSpPr txBox="1"/>
          <p:nvPr/>
        </p:nvSpPr>
        <p:spPr>
          <a:xfrm>
            <a:off x="7189694" y="5558117"/>
            <a:ext cx="4182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Priceless</a:t>
            </a:r>
          </a:p>
          <a:p>
            <a:pPr marL="342900" indent="-342900">
              <a:buAutoNum type="arabicPeriod"/>
            </a:pPr>
            <a:r>
              <a:rPr lang="en-US" dirty="0"/>
              <a:t>Valuable</a:t>
            </a:r>
          </a:p>
          <a:p>
            <a:pPr marL="342900" indent="-342900">
              <a:buAutoNum type="arabicPeriod"/>
            </a:pPr>
            <a:r>
              <a:rPr lang="en-US" dirty="0"/>
              <a:t>It Works – Very Well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3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6FF052-F1C7-1F44-B3BB-A17B687DB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980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8577FD-42F4-5B47-9080-AD9E5972D386}"/>
              </a:ext>
            </a:extLst>
          </p:cNvPr>
          <p:cNvSpPr txBox="1"/>
          <p:nvPr/>
        </p:nvSpPr>
        <p:spPr>
          <a:xfrm>
            <a:off x="6096000" y="1089212"/>
            <a:ext cx="564328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/>
              <a:t>What is name of the place on the board for putting money in  the 401k plan?</a:t>
            </a:r>
          </a:p>
        </p:txBody>
      </p:sp>
    </p:spTree>
    <p:extLst>
      <p:ext uri="{BB962C8B-B14F-4D97-AF65-F5344CB8AC3E}">
        <p14:creationId xmlns:p14="http://schemas.microsoft.com/office/powerpoint/2010/main" val="1392655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F57CF-7FCE-5041-A676-28CE391F0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30" y="0"/>
            <a:ext cx="10399339" cy="6858000"/>
          </a:xfrm>
          <a:prstGeom prst="rect">
            <a:avLst/>
          </a:prstGeom>
        </p:spPr>
      </p:pic>
      <p:sp>
        <p:nvSpPr>
          <p:cNvPr id="3" name="Down Arrow 3">
            <a:extLst>
              <a:ext uri="{FF2B5EF4-FFF2-40B4-BE49-F238E27FC236}">
                <a16:creationId xmlns:a16="http://schemas.microsoft.com/office/drawing/2014/main" id="{85CBEC82-4244-4D7F-B8F8-5D00CD1AB254}"/>
              </a:ext>
            </a:extLst>
          </p:cNvPr>
          <p:cNvSpPr/>
          <p:nvPr/>
        </p:nvSpPr>
        <p:spPr>
          <a:xfrm rot="3105182">
            <a:off x="10934901" y="39749"/>
            <a:ext cx="484632" cy="138526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177822-FABD-4CE6-84D9-7D79A2638CA2}"/>
              </a:ext>
            </a:extLst>
          </p:cNvPr>
          <p:cNvSpPr/>
          <p:nvPr/>
        </p:nvSpPr>
        <p:spPr>
          <a:xfrm rot="16200000">
            <a:off x="8823182" y="3360740"/>
            <a:ext cx="6096000" cy="6719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https://www.callan.com/wp-content/uploads/2018/01/Callan-2018-DC-Survey.pdf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2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59AC-A18C-40E2-A3BF-9756360E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83043"/>
          </a:xfrm>
        </p:spPr>
        <p:txBody>
          <a:bodyPr/>
          <a:lstStyle/>
          <a:p>
            <a:r>
              <a:rPr lang="en-US" dirty="0"/>
              <a:t>CAMPAIGN THE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6B99A-F60E-48D2-8B76-259360B9B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24793"/>
            <a:ext cx="10972800" cy="46726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A.	Provide annual review of the company 401k plan to 	the employees.  Annual is minimum.  3 Legged Stool</a:t>
            </a:r>
          </a:p>
          <a:p>
            <a:pPr marL="0" indent="0">
              <a:buNone/>
            </a:pPr>
            <a:r>
              <a:rPr lang="en-US" dirty="0"/>
              <a:t>	* </a:t>
            </a:r>
            <a:r>
              <a:rPr lang="en-US" sz="2800" dirty="0"/>
              <a:t>Discuss pension matching / SS Matching at this meeting</a:t>
            </a:r>
          </a:p>
          <a:p>
            <a:pPr marL="0" indent="0">
              <a:buNone/>
            </a:pPr>
            <a:r>
              <a:rPr lang="en-US" sz="2800" dirty="0"/>
              <a:t>	   Employees DO NOT know about these matching payments</a:t>
            </a:r>
          </a:p>
          <a:p>
            <a:pPr marL="0" indent="0">
              <a:buNone/>
            </a:pPr>
            <a:r>
              <a:rPr lang="en-US" sz="2800" dirty="0"/>
              <a:t>	*  Bring plan applications &amp; payroll deduction forms.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/>
              <a:t>B.	Arrange for professional counseling. With the advisor 	or other qualified professional.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6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661678A-FEBF-2842-A070-7256E5D903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816306"/>
              </p:ext>
            </p:extLst>
          </p:nvPr>
        </p:nvGraphicFramePr>
        <p:xfrm>
          <a:off x="339055" y="695074"/>
          <a:ext cx="9601200" cy="602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44F60D-775C-49C1-BEF2-6CA96F68025A}"/>
              </a:ext>
            </a:extLst>
          </p:cNvPr>
          <p:cNvSpPr txBox="1"/>
          <p:nvPr/>
        </p:nvSpPr>
        <p:spPr>
          <a:xfrm>
            <a:off x="9420837" y="509137"/>
            <a:ext cx="2523285" cy="38164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In 2018 , we gave our employees a 3% COLA increase and we packaged it as 2% in wage and 1% in 457 plan company match. </a:t>
            </a:r>
            <a:r>
              <a:rPr lang="en-US" sz="2200" b="1" u="sng" dirty="0"/>
              <a:t>ZERO match before 2018.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332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El"/>
        </p:bldSub>
      </p:bldGraphic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59AC-A18C-40E2-A3BF-9756360E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7062"/>
            <a:ext cx="10972800" cy="1143000"/>
          </a:xfrm>
        </p:spPr>
        <p:txBody>
          <a:bodyPr/>
          <a:lstStyle/>
          <a:p>
            <a:r>
              <a:rPr lang="en-US" dirty="0"/>
              <a:t>IMPROVE PARTICIPATION IN 401k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6B99A-F60E-48D2-8B76-259360B9B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0062"/>
            <a:ext cx="10972800" cy="53808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A.	Implement an AUTO-ENROLL feature.</a:t>
            </a:r>
          </a:p>
          <a:p>
            <a:pPr marL="0" indent="0">
              <a:buNone/>
            </a:pPr>
            <a:r>
              <a:rPr lang="en-US" dirty="0"/>
              <a:t>	1.	All new hires (onboarding) will be enrolled.</a:t>
            </a:r>
          </a:p>
          <a:p>
            <a:pPr marL="0" indent="0">
              <a:buNone/>
            </a:pPr>
            <a:r>
              <a:rPr lang="en-US" dirty="0"/>
              <a:t>	2.	Employees must be given advanced notice.</a:t>
            </a:r>
          </a:p>
          <a:p>
            <a:pPr marL="0" indent="0">
              <a:buNone/>
            </a:pPr>
            <a:r>
              <a:rPr lang="en-US" dirty="0"/>
              <a:t>	3.	Plan document specifies % of wages withheld.</a:t>
            </a:r>
          </a:p>
          <a:p>
            <a:pPr marL="0" indent="0">
              <a:buNone/>
            </a:pPr>
            <a:r>
              <a:rPr lang="en-US" dirty="0"/>
              <a:t>	4.	Company match is required.</a:t>
            </a:r>
          </a:p>
          <a:p>
            <a:pPr marL="0" indent="0">
              <a:buNone/>
            </a:pPr>
            <a:r>
              <a:rPr lang="en-US" dirty="0"/>
              <a:t>	5.	Allow total refund within 90 days.</a:t>
            </a:r>
          </a:p>
          <a:p>
            <a:pPr marL="0" indent="0">
              <a:buNone/>
            </a:pPr>
            <a:r>
              <a:rPr lang="en-US" dirty="0"/>
              <a:t>	6.	Must choose QDIA = Qualified Default 				Investment Alternative (ex: </a:t>
            </a:r>
            <a:r>
              <a:rPr lang="en-US" sz="2800" dirty="0"/>
              <a:t>Target-Dated Funds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800" u="sng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https://www.irs.gov/retirement-plans/plan-participant-employee/retirement-topics-automatic-enrollment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5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59AC-A18C-40E2-A3BF-9756360E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 PARTICIPATION IN 401k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6B99A-F60E-48D2-8B76-259360B9B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38778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B.	Implement auto-escalate.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C.	Implement a zero waiting period. Start with 1</a:t>
            </a:r>
            <a:r>
              <a:rPr lang="en-US" baseline="30000" dirty="0"/>
              <a:t>st</a:t>
            </a:r>
            <a:r>
              <a:rPr lang="en-US" dirty="0"/>
              <a:t> pay.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D.	Create a 100% Vesting Policy.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33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59AC-A18C-40E2-A3BF-9756360E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06" y="274638"/>
            <a:ext cx="11476140" cy="1143000"/>
          </a:xfrm>
        </p:spPr>
        <p:txBody>
          <a:bodyPr/>
          <a:lstStyle/>
          <a:p>
            <a:r>
              <a:rPr lang="en-US" dirty="0"/>
              <a:t>CAMPAIGN IT &amp; THEY WILL USE IT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6B99A-F60E-48D2-8B76-259360B9B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77436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dirty="0"/>
              <a:t>Payroll Deductions – Set it &amp; Forget it</a:t>
            </a:r>
          </a:p>
          <a:p>
            <a:pPr marL="514350" indent="-514350">
              <a:buAutoNum type="alphaLcPeriod"/>
            </a:pPr>
            <a:r>
              <a:rPr lang="en-US" dirty="0"/>
              <a:t>Target Dated Funds – Not Complicated</a:t>
            </a:r>
          </a:p>
          <a:p>
            <a:pPr marL="514350" indent="-514350">
              <a:buAutoNum type="alphaLcPeriod"/>
            </a:pPr>
            <a:r>
              <a:rPr lang="en-US" dirty="0"/>
              <a:t>Perform the application process with them.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/>
              <a:t>Reminder----  We are trying to help our employees get </a:t>
            </a:r>
            <a:r>
              <a:rPr lang="en-US" b="1" u="sng" dirty="0"/>
              <a:t>through</a:t>
            </a:r>
            <a:r>
              <a:rPr lang="en-US" dirty="0"/>
              <a:t> retirement, not just </a:t>
            </a:r>
            <a:r>
              <a:rPr lang="en-US" b="1" u="sng" dirty="0"/>
              <a:t>to</a:t>
            </a:r>
            <a:r>
              <a:rPr lang="en-US" dirty="0"/>
              <a:t> retirement.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/>
              <a:t>Assist your employees to ROLLOVER their prior employer account balances in your plan.</a:t>
            </a:r>
          </a:p>
          <a:p>
            <a:pPr marL="514350" indent="-514350">
              <a:buAutoNum type="alphaLcPeriod"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7E6251A-97F3-48CB-8BE4-4F1580E1D493}"/>
              </a:ext>
            </a:extLst>
          </p:cNvPr>
          <p:cNvSpPr/>
          <p:nvPr/>
        </p:nvSpPr>
        <p:spPr>
          <a:xfrm>
            <a:off x="8355437" y="2115053"/>
            <a:ext cx="2583808" cy="72042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25 / 41</a:t>
            </a:r>
          </a:p>
        </p:txBody>
      </p:sp>
    </p:spTree>
    <p:extLst>
      <p:ext uri="{BB962C8B-B14F-4D97-AF65-F5344CB8AC3E}">
        <p14:creationId xmlns:p14="http://schemas.microsoft.com/office/powerpoint/2010/main" val="3224684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7CB4E0-6565-4F10-B15C-60C1FAB5BDA7}"/>
              </a:ext>
            </a:extLst>
          </p:cNvPr>
          <p:cNvSpPr/>
          <p:nvPr/>
        </p:nvSpPr>
        <p:spPr>
          <a:xfrm>
            <a:off x="1023457" y="1644243"/>
            <a:ext cx="994095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		End Balance	Growth		% Growth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12/31/2010	$282,574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12/31/2011	$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323,709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$41,135		14.6%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12/31/2012	$433,819	$110,110	34.0%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12/31/2013	$579,930	$146,112	33.7%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12/31/2014	$758,697	$178,766	30.8%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12/31/2015	$856,009	$  97,312	12.8%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12/31/2016	$1,000,734	$144,725	16.9%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12/31/2017	$1,166,404	$165,670	16.6%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12/31/2018	$1,220,940	$  54,536	  4.7%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$938,366	332.08%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is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addition 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our State of Alabama Pension Plan.	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Growth includes employee contributions, dividends, &amp; market appreciation.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Also includes exits such as retirees, terminations, and resignations.				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E1AEFC-0AAA-4259-AEA5-261A74140072}"/>
              </a:ext>
            </a:extLst>
          </p:cNvPr>
          <p:cNvSpPr/>
          <p:nvPr/>
        </p:nvSpPr>
        <p:spPr>
          <a:xfrm>
            <a:off x="3497159" y="36415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VOYA 457 Plan summary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AA6575-51CC-47B6-8E66-553DAA80877E}"/>
              </a:ext>
            </a:extLst>
          </p:cNvPr>
          <p:cNvSpPr txBox="1"/>
          <p:nvPr/>
        </p:nvSpPr>
        <p:spPr>
          <a:xfrm>
            <a:off x="3347207" y="993328"/>
            <a:ext cx="472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Scottsboro Trend Report for Past 9 years</a:t>
            </a:r>
          </a:p>
        </p:txBody>
      </p:sp>
    </p:spTree>
    <p:extLst>
      <p:ext uri="{BB962C8B-B14F-4D97-AF65-F5344CB8AC3E}">
        <p14:creationId xmlns:p14="http://schemas.microsoft.com/office/powerpoint/2010/main" val="2189334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197924-965E-4223-99D1-4B8A9C43B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64" y="139282"/>
            <a:ext cx="526576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80E957-6D1A-40BB-B862-66880D957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862" y="271346"/>
            <a:ext cx="5945008" cy="5875874"/>
          </a:xfrm>
          <a:prstGeom prst="rect">
            <a:avLst/>
          </a:prstGeom>
        </p:spPr>
      </p:pic>
      <p:sp>
        <p:nvSpPr>
          <p:cNvPr id="3" name="Arrow: Notched Right 2">
            <a:extLst>
              <a:ext uri="{FF2B5EF4-FFF2-40B4-BE49-F238E27FC236}">
                <a16:creationId xmlns:a16="http://schemas.microsoft.com/office/drawing/2014/main" id="{1690BBBD-CB6F-4C7F-8AD0-69F4269C07B0}"/>
              </a:ext>
            </a:extLst>
          </p:cNvPr>
          <p:cNvSpPr/>
          <p:nvPr/>
        </p:nvSpPr>
        <p:spPr>
          <a:xfrm rot="10800000">
            <a:off x="7215961" y="5526741"/>
            <a:ext cx="978408" cy="484632"/>
          </a:xfrm>
          <a:prstGeom prst="notch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7B619592-E920-4B6B-ADFE-DECF559E8765}"/>
              </a:ext>
            </a:extLst>
          </p:cNvPr>
          <p:cNvSpPr/>
          <p:nvPr/>
        </p:nvSpPr>
        <p:spPr>
          <a:xfrm>
            <a:off x="7087012" y="3545633"/>
            <a:ext cx="398354" cy="173029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64DE2-425A-4DE8-B34A-712330C4F130}"/>
              </a:ext>
            </a:extLst>
          </p:cNvPr>
          <p:cNvSpPr txBox="1"/>
          <p:nvPr/>
        </p:nvSpPr>
        <p:spPr>
          <a:xfrm>
            <a:off x="7694853" y="509137"/>
            <a:ext cx="4249269" cy="313932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In May 2019 , again we gave our employees a 3% COLA increase and we packaged it as 2% in wage and 1% in 457 plan company match. </a:t>
            </a:r>
            <a:endParaRPr lang="en-US" sz="2200" b="1" u="sng" dirty="0"/>
          </a:p>
          <a:p>
            <a:endParaRPr lang="en-US" sz="2200" dirty="0"/>
          </a:p>
          <a:p>
            <a:r>
              <a:rPr lang="en-US" sz="2200" dirty="0"/>
              <a:t>Our employees really like the company match.  We currently have 38 out of 41 participation.</a:t>
            </a:r>
          </a:p>
        </p:txBody>
      </p:sp>
    </p:spTree>
    <p:extLst>
      <p:ext uri="{BB962C8B-B14F-4D97-AF65-F5344CB8AC3E}">
        <p14:creationId xmlns:p14="http://schemas.microsoft.com/office/powerpoint/2010/main" val="12292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6B99A-F60E-48D2-8B76-259360B9B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/>
              <a:t>A pay raise compounds itself year over year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/>
              <a:t>401(k)Employer Match does not have payroll overhead</a:t>
            </a:r>
          </a:p>
          <a:p>
            <a:pPr marL="0" indent="0">
              <a:buNone/>
            </a:pPr>
            <a:r>
              <a:rPr lang="en-US" dirty="0"/>
              <a:t>	1.	Social Security/Medicare Match</a:t>
            </a:r>
          </a:p>
          <a:p>
            <a:pPr marL="0" indent="0">
              <a:buNone/>
            </a:pPr>
            <a:r>
              <a:rPr lang="en-US" dirty="0"/>
              <a:t>	2.	Workers Compensation Insurance</a:t>
            </a:r>
          </a:p>
          <a:p>
            <a:pPr marL="0" indent="0">
              <a:buNone/>
            </a:pPr>
            <a:r>
              <a:rPr lang="en-US" dirty="0"/>
              <a:t>	3.	General Liability Insurance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54A41F3-1362-9F42-875E-3B0FE23C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Pay Raise versus 401(k) Employer Match</a:t>
            </a:r>
          </a:p>
        </p:txBody>
      </p:sp>
    </p:spTree>
    <p:extLst>
      <p:ext uri="{BB962C8B-B14F-4D97-AF65-F5344CB8AC3E}">
        <p14:creationId xmlns:p14="http://schemas.microsoft.com/office/powerpoint/2010/main" val="147934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153907-8FFD-4894-BB16-7396D5197C40}"/>
              </a:ext>
            </a:extLst>
          </p:cNvPr>
          <p:cNvSpPr txBox="1"/>
          <p:nvPr/>
        </p:nvSpPr>
        <p:spPr>
          <a:xfrm>
            <a:off x="343948" y="2428856"/>
            <a:ext cx="11669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Defined Contribution Plans -  Creating, Complying and Campaigning the Plans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7085D9-69DA-4C22-9076-59AC15BC3965}"/>
              </a:ext>
            </a:extLst>
          </p:cNvPr>
          <p:cNvSpPr txBox="1"/>
          <p:nvPr/>
        </p:nvSpPr>
        <p:spPr>
          <a:xfrm>
            <a:off x="302004" y="251670"/>
            <a:ext cx="117529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2019 Joint Accounting Conference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98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6B99A-F60E-48D2-8B76-259360B9B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17912"/>
            <a:ext cx="10972800" cy="33214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c. The 401(k) employer match is:</a:t>
            </a:r>
          </a:p>
          <a:p>
            <a:pPr marL="0" indent="0">
              <a:buNone/>
            </a:pPr>
            <a:r>
              <a:rPr lang="en-US" dirty="0"/>
              <a:t>	1.	Receiving Dividends</a:t>
            </a:r>
          </a:p>
          <a:p>
            <a:pPr marL="0" indent="0">
              <a:buNone/>
            </a:pPr>
            <a:r>
              <a:rPr lang="en-US" dirty="0"/>
              <a:t>	2.	Beating inflation in capital appreciation</a:t>
            </a:r>
          </a:p>
          <a:p>
            <a:pPr marL="0" indent="0">
              <a:buNone/>
            </a:pPr>
            <a:r>
              <a:rPr lang="en-US" dirty="0"/>
              <a:t>	3.	Tax deferred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4C4A11-19D5-D24E-84F3-76431B7A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581056"/>
          </a:xfrm>
        </p:spPr>
        <p:txBody>
          <a:bodyPr/>
          <a:lstStyle/>
          <a:p>
            <a:r>
              <a:rPr lang="en-US" dirty="0"/>
              <a:t>Pay Raise versus 401(k) Employer Match</a:t>
            </a:r>
            <a:br>
              <a:rPr lang="en-US" dirty="0"/>
            </a:br>
            <a:r>
              <a:rPr lang="en-US" sz="3200" dirty="0"/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64503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59AC-A18C-40E2-A3BF-9756360E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6B99A-F60E-48D2-8B76-259360B9B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77436"/>
          </a:xfrm>
        </p:spPr>
        <p:txBody>
          <a:bodyPr/>
          <a:lstStyle/>
          <a:p>
            <a:r>
              <a:rPr lang="en-US" dirty="0"/>
              <a:t>RSA has a RSA-1 which is 457 and is promoted as free.  With 2 options.   No minimums.  No company match. No ROTH option.</a:t>
            </a:r>
          </a:p>
          <a:p>
            <a:r>
              <a:rPr lang="en-US" dirty="0"/>
              <a:t>PERS has a stand-alone defined contribution plan and indicates the participants pay the fees, but the fees are not printed.  A variety of funds to choose from.  Has auto –escalating feature.     It has a minimum of $300 per year contributions.</a:t>
            </a:r>
          </a:p>
        </p:txBody>
      </p:sp>
    </p:spTree>
    <p:extLst>
      <p:ext uri="{BB962C8B-B14F-4D97-AF65-F5344CB8AC3E}">
        <p14:creationId xmlns:p14="http://schemas.microsoft.com/office/powerpoint/2010/main" val="1763969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78500-9955-4651-8A88-1612F4A8D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27659"/>
          </a:xfrm>
        </p:spPr>
        <p:txBody>
          <a:bodyPr/>
          <a:lstStyle/>
          <a:p>
            <a:r>
              <a:rPr lang="en-US" dirty="0"/>
              <a:t>Teach Employees the FUNDAMENTALS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3F4F4-19BE-42BC-A54E-3F8458FF4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49" y="1686186"/>
            <a:ext cx="11425805" cy="49075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Understand the strategy of </a:t>
            </a:r>
            <a:r>
              <a:rPr lang="en-US" u="sng" dirty="0">
                <a:ln>
                  <a:solidFill>
                    <a:schemeClr val="tx1"/>
                  </a:solidFill>
                </a:ln>
              </a:rPr>
              <a:t>Traditional Plan</a:t>
            </a:r>
            <a:r>
              <a:rPr lang="en-US" u="sng" dirty="0"/>
              <a:t> </a:t>
            </a:r>
            <a:r>
              <a:rPr lang="en-US" dirty="0"/>
              <a:t>versus </a:t>
            </a:r>
            <a:r>
              <a:rPr lang="en-US" b="1" u="sng" dirty="0"/>
              <a:t>ROTH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Develop a </a:t>
            </a:r>
            <a:r>
              <a:rPr lang="en-US" i="1" u="sng" dirty="0"/>
              <a:t>Personal</a:t>
            </a:r>
            <a:r>
              <a:rPr lang="en-US" dirty="0"/>
              <a:t> Investment Strategy for your account.</a:t>
            </a:r>
          </a:p>
          <a:p>
            <a:pPr marL="514350" indent="-514350">
              <a:buAutoNum type="alphaLcPeriod"/>
            </a:pPr>
            <a:r>
              <a:rPr lang="en-US" dirty="0"/>
              <a:t>Become educated about your investment decisions</a:t>
            </a:r>
          </a:p>
          <a:p>
            <a:pPr marL="514350" indent="-514350">
              <a:buAutoNum type="alphaLcPeriod"/>
            </a:pPr>
            <a:r>
              <a:rPr lang="en-US" sz="2800" dirty="0"/>
              <a:t>Time Horizon , Risk Tolerance, Investment Experience, Objective</a:t>
            </a:r>
          </a:p>
          <a:p>
            <a:pPr marL="514350" indent="-514350">
              <a:buAutoNum type="alphaLcPeriod"/>
            </a:pPr>
            <a:r>
              <a:rPr lang="en-US" dirty="0"/>
              <a:t>Don’t pick funds based on your neighbor / co-worker.</a:t>
            </a:r>
          </a:p>
          <a:p>
            <a:pPr marL="514350" indent="-514350">
              <a:buAutoNum type="alphaLcPeriod"/>
            </a:pPr>
            <a:r>
              <a:rPr lang="en-US" dirty="0"/>
              <a:t>Get professional help to maximize your gains.</a:t>
            </a:r>
          </a:p>
        </p:txBody>
      </p:sp>
    </p:spTree>
    <p:extLst>
      <p:ext uri="{BB962C8B-B14F-4D97-AF65-F5344CB8AC3E}">
        <p14:creationId xmlns:p14="http://schemas.microsoft.com/office/powerpoint/2010/main" val="1031005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90F600-0EE6-48EB-A1A5-C66BB59AB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757" y="1664885"/>
            <a:ext cx="5944115" cy="3712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CCACBE-E48F-418F-A26C-2C9DA1F7D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10" y="1664884"/>
            <a:ext cx="5453019" cy="37124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BD185E-AEFC-4D62-A0CD-C44D2C2E0753}"/>
              </a:ext>
            </a:extLst>
          </p:cNvPr>
          <p:cNvSpPr txBox="1"/>
          <p:nvPr/>
        </p:nvSpPr>
        <p:spPr>
          <a:xfrm>
            <a:off x="770998" y="419877"/>
            <a:ext cx="11126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WHAT DOES YOUR 401(K) PLAN LOOK LIKE?</a:t>
            </a:r>
          </a:p>
        </p:txBody>
      </p:sp>
    </p:spTree>
    <p:extLst>
      <p:ext uri="{BB962C8B-B14F-4D97-AF65-F5344CB8AC3E}">
        <p14:creationId xmlns:p14="http://schemas.microsoft.com/office/powerpoint/2010/main" val="299738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3011AEFE-D6F1-41DB-8F91-1C7A4ECC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DISCLAIMER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54562280-19B1-4C2D-A479-A7DE68B83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846" y="1837188"/>
            <a:ext cx="10075178" cy="474617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dirty="0"/>
              <a:t>I am not giving financial advice.  This presentation is to educate the audience about the current trends of Defined Contribution Plans.</a:t>
            </a:r>
          </a:p>
          <a:p>
            <a:pPr marL="0" indent="0">
              <a:buNone/>
            </a:pPr>
            <a:endParaRPr lang="en-US" altLang="en-US" sz="4000" dirty="0"/>
          </a:p>
          <a:p>
            <a:pPr marL="0" indent="0">
              <a:buNone/>
            </a:pPr>
            <a:r>
              <a:rPr lang="en-US" altLang="en-US" sz="4000" dirty="0"/>
              <a:t>Past Performance is No guarantee of Future Results.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081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6FF052-F1C7-1F44-B3BB-A17B687DB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980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8577FD-42F4-5B47-9080-AD9E5972D386}"/>
              </a:ext>
            </a:extLst>
          </p:cNvPr>
          <p:cNvSpPr txBox="1"/>
          <p:nvPr/>
        </p:nvSpPr>
        <p:spPr>
          <a:xfrm>
            <a:off x="6096000" y="1089212"/>
            <a:ext cx="54415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/>
              <a:t>How many electric utilities are on the board?</a:t>
            </a:r>
          </a:p>
        </p:txBody>
      </p:sp>
    </p:spTree>
    <p:extLst>
      <p:ext uri="{BB962C8B-B14F-4D97-AF65-F5344CB8AC3E}">
        <p14:creationId xmlns:p14="http://schemas.microsoft.com/office/powerpoint/2010/main" val="188145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59AC-A18C-40E2-A3BF-9756360E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PRESENTATION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6B99A-F60E-48D2-8B76-259360B9B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is not to suggest a 401k plan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of a Pension Plan, but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in addition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a Pension Plan.</a:t>
            </a:r>
          </a:p>
          <a:p>
            <a:pPr marL="514350" indent="-514350">
              <a:buAutoNum type="alphaL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401(k), 403(b), 457, SIMPLE IRA are all Defined Contribution Plans. Please allow me to use 401(k) for the term today to describe all Defined Contribution Plans.</a:t>
            </a:r>
          </a:p>
          <a:p>
            <a:pPr marL="514350" indent="-514350">
              <a:buAutoNum type="alphaL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79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59AC-A18C-40E2-A3BF-9756360E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Purpose of the DB/DC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6B99A-F60E-48D2-8B76-259360B9B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47863"/>
            <a:ext cx="10972800" cy="5396217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dirty="0"/>
              <a:t>Employers use Pensions and 401k plans to </a:t>
            </a:r>
            <a:r>
              <a:rPr lang="en-US" sz="3600" b="1" u="sng" dirty="0"/>
              <a:t>(a)</a:t>
            </a:r>
            <a:r>
              <a:rPr lang="en-US" dirty="0"/>
              <a:t> recruit talent and </a:t>
            </a:r>
            <a:r>
              <a:rPr lang="en-US" sz="3600" b="1" u="sng" dirty="0"/>
              <a:t>(b)</a:t>
            </a:r>
            <a:r>
              <a:rPr lang="en-US" dirty="0"/>
              <a:t> assist employees to prepare for retirement.  To save for retirement with larger returns and tax preference treatment.  </a:t>
            </a:r>
            <a:r>
              <a:rPr lang="en-US" b="1" i="1" u="sng" dirty="0"/>
              <a:t>They are not required by law.</a:t>
            </a:r>
          </a:p>
          <a:p>
            <a:pPr marL="514350" indent="-514350">
              <a:buAutoNum type="alphaLcPeriod"/>
            </a:pPr>
            <a:r>
              <a:rPr lang="en-US" dirty="0"/>
              <a:t>I suggest it is incumbent upon us Finance and HR managers to not just get our employees </a:t>
            </a:r>
            <a:r>
              <a:rPr lang="en-US" u="sng" dirty="0"/>
              <a:t>TO</a:t>
            </a:r>
            <a:r>
              <a:rPr lang="en-US" dirty="0"/>
              <a:t> retirement but </a:t>
            </a:r>
            <a:r>
              <a:rPr lang="en-US" u="sng" dirty="0"/>
              <a:t>THROUGH</a:t>
            </a:r>
            <a:r>
              <a:rPr lang="en-US" dirty="0"/>
              <a:t> retirement.</a:t>
            </a:r>
          </a:p>
          <a:p>
            <a:pPr marL="514350" indent="-514350">
              <a:buAutoNum type="alphaLcPeriod"/>
            </a:pPr>
            <a:r>
              <a:rPr lang="en-US" dirty="0"/>
              <a:t>The employees need someone in their company to champion the cause to lead and educate in this arena.</a:t>
            </a:r>
          </a:p>
          <a:p>
            <a:pPr marL="514350" indent="-51435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5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8788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02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629786" y="-506646"/>
          <a:ext cx="10693400" cy="8253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319339" y="109538"/>
            <a:ext cx="721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Assume that you must replace salary of  $50,000</a:t>
            </a:r>
          </a:p>
        </p:txBody>
      </p:sp>
    </p:spTree>
    <p:extLst>
      <p:ext uri="{BB962C8B-B14F-4D97-AF65-F5344CB8AC3E}">
        <p14:creationId xmlns:p14="http://schemas.microsoft.com/office/powerpoint/2010/main" val="372347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1083</Words>
  <Application>Microsoft Office PowerPoint</Application>
  <PresentationFormat>Widescreen</PresentationFormat>
  <Paragraphs>175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1_Office Theme</vt:lpstr>
      <vt:lpstr>2_Office Theme</vt:lpstr>
      <vt:lpstr>Default Design</vt:lpstr>
      <vt:lpstr>PowerPoint Presentation</vt:lpstr>
      <vt:lpstr>PowerPoint Presentation</vt:lpstr>
      <vt:lpstr>PowerPoint Presentation</vt:lpstr>
      <vt:lpstr>DISCLAIMER</vt:lpstr>
      <vt:lpstr>PowerPoint Presentation</vt:lpstr>
      <vt:lpstr>PRESENTATION RULES</vt:lpstr>
      <vt:lpstr>The REAL Purpose of the DB/DC Plan</vt:lpstr>
      <vt:lpstr>PowerPoint Presentation</vt:lpstr>
      <vt:lpstr>PowerPoint Presentation</vt:lpstr>
      <vt:lpstr>Just the Facts</vt:lpstr>
      <vt:lpstr>PowerPoint Presentation</vt:lpstr>
      <vt:lpstr>The effects of Inflation during Retirement</vt:lpstr>
      <vt:lpstr>Accounting Treatment of 401(k) Plans</vt:lpstr>
      <vt:lpstr>PowerPoint Presentation</vt:lpstr>
      <vt:lpstr>COMPLIANCE of 401(k) Plans</vt:lpstr>
      <vt:lpstr>COMPLIANCE of 401(k) Plans</vt:lpstr>
      <vt:lpstr>COMPLIANCE of 401(k) Plans</vt:lpstr>
      <vt:lpstr>COMPLIANCE of 401(k) Plans</vt:lpstr>
      <vt:lpstr>YOUR PERSONAL  FINANCIAL INVESTMENT OBJECTIVE</vt:lpstr>
      <vt:lpstr>PowerPoint Presentation</vt:lpstr>
      <vt:lpstr>PowerPoint Presentation</vt:lpstr>
      <vt:lpstr>CAMPAIGN THE PLAN</vt:lpstr>
      <vt:lpstr>PowerPoint Presentation</vt:lpstr>
      <vt:lpstr>IMPROVE PARTICIPATION IN 401k</vt:lpstr>
      <vt:lpstr>IMPROVE PARTICIPATION IN 401k (continued)</vt:lpstr>
      <vt:lpstr>CAMPAIGN IT &amp; THEY WILL USE IT !</vt:lpstr>
      <vt:lpstr>PowerPoint Presentation</vt:lpstr>
      <vt:lpstr>PowerPoint Presentation</vt:lpstr>
      <vt:lpstr>Pay Raise versus 401(k) Employer Match</vt:lpstr>
      <vt:lpstr>Pay Raise versus 401(k) Employer Match continued</vt:lpstr>
      <vt:lpstr>Other information</vt:lpstr>
      <vt:lpstr>Teach Employees the FUNDAMENTALS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Powell</dc:creator>
  <cp:lastModifiedBy>John Powell</cp:lastModifiedBy>
  <cp:revision>92</cp:revision>
  <cp:lastPrinted>2019-04-25T14:48:58Z</cp:lastPrinted>
  <dcterms:created xsi:type="dcterms:W3CDTF">2019-03-27T15:51:45Z</dcterms:created>
  <dcterms:modified xsi:type="dcterms:W3CDTF">2019-05-13T14:17:14Z</dcterms:modified>
</cp:coreProperties>
</file>